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bc05acb7ad_2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bc05acb7ad_2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bc05acb7ad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bc05acb7ad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bc05acb7ad_1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bc05acb7ad_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bc05acb7a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bc05acb7a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bc05acb7a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bc05acb7a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bc05acb7ad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bc05acb7ad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bc05acb7ad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bc05acb7ad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bc05acb7ad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bc05acb7ad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bc05acb7ad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bc05acb7ad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bc05acb7ad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bc05acb7ad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bc05acb7ad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bc05acb7ad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8" name="Google Shape;48;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80250"/>
            <a:ext cx="81609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74775" y="280250"/>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74775" y="280250"/>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74775" y="280250"/>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pl"/>
              <a:t>‹#›</a:t>
            </a:fld>
            <a:endParaRPr/>
          </a:p>
        </p:txBody>
      </p:sp>
      <p:sp>
        <p:nvSpPr>
          <p:cNvPr id="9" name="Google Shape;9;p1"/>
          <p:cNvSpPr txBox="1"/>
          <p:nvPr/>
        </p:nvSpPr>
        <p:spPr>
          <a:xfrm>
            <a:off x="5725300" y="68650"/>
            <a:ext cx="3418800" cy="28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pl" sz="900">
                <a:solidFill>
                  <a:schemeClr val="dk1"/>
                </a:solidFill>
              </a:rPr>
              <a:t>Śląscy nobliści: Otto Stern, Kurt Alder, Friedrich Bergius</a:t>
            </a:r>
            <a:endParaRPr b="1" sz="900"/>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54" name="Shape 54"/>
        <p:cNvGrpSpPr/>
        <p:nvPr/>
      </p:nvGrpSpPr>
      <p:grpSpPr>
        <a:xfrm>
          <a:off x="0" y="0"/>
          <a:ext cx="0" cy="0"/>
          <a:chOff x="0" y="0"/>
          <a:chExt cx="0" cy="0"/>
        </a:xfrm>
      </p:grpSpPr>
      <p:sp>
        <p:nvSpPr>
          <p:cNvPr id="55" name="Google Shape;55;p13"/>
          <p:cNvSpPr txBox="1"/>
          <p:nvPr>
            <p:ph idx="4294967295" type="title"/>
          </p:nvPr>
        </p:nvSpPr>
        <p:spPr>
          <a:xfrm>
            <a:off x="311700" y="896475"/>
            <a:ext cx="8520600" cy="209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pl" sz="4800"/>
              <a:t>Śląscy nobliści:</a:t>
            </a:r>
            <a:endParaRPr b="1" sz="4800"/>
          </a:p>
          <a:p>
            <a:pPr indent="0" lvl="0" marL="0" rtl="0" algn="ctr">
              <a:spcBef>
                <a:spcPts val="0"/>
              </a:spcBef>
              <a:spcAft>
                <a:spcPts val="0"/>
              </a:spcAft>
              <a:buNone/>
            </a:pPr>
            <a:r>
              <a:rPr b="1" lang="pl" sz="4800"/>
              <a:t>Otto Stern</a:t>
            </a:r>
            <a:endParaRPr b="1" sz="4800"/>
          </a:p>
          <a:p>
            <a:pPr indent="0" lvl="0" marL="0" rtl="0" algn="ctr">
              <a:spcBef>
                <a:spcPts val="0"/>
              </a:spcBef>
              <a:spcAft>
                <a:spcPts val="0"/>
              </a:spcAft>
              <a:buNone/>
            </a:pPr>
            <a:r>
              <a:rPr b="1" lang="pl" sz="4800"/>
              <a:t>Kurt Alder</a:t>
            </a:r>
            <a:endParaRPr b="1" sz="4800"/>
          </a:p>
          <a:p>
            <a:pPr indent="0" lvl="0" marL="0" rtl="0" algn="ctr">
              <a:spcBef>
                <a:spcPts val="0"/>
              </a:spcBef>
              <a:spcAft>
                <a:spcPts val="0"/>
              </a:spcAft>
              <a:buClr>
                <a:schemeClr val="dk1"/>
              </a:buClr>
              <a:buSzPts val="1100"/>
              <a:buFont typeface="Arial"/>
              <a:buNone/>
            </a:pPr>
            <a:r>
              <a:rPr b="1" lang="pl" sz="4800"/>
              <a:t>Friedrich Bergius</a:t>
            </a:r>
            <a:endParaRPr b="1" sz="4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104" name="Shape 104"/>
        <p:cNvGrpSpPr/>
        <p:nvPr/>
      </p:nvGrpSpPr>
      <p:grpSpPr>
        <a:xfrm>
          <a:off x="0" y="0"/>
          <a:ext cx="0" cy="0"/>
          <a:chOff x="0" y="0"/>
          <a:chExt cx="0" cy="0"/>
        </a:xfrm>
      </p:grpSpPr>
      <p:sp>
        <p:nvSpPr>
          <p:cNvPr id="105" name="Google Shape;105;p22"/>
          <p:cNvSpPr txBox="1"/>
          <p:nvPr>
            <p:ph idx="4294967295" type="title"/>
          </p:nvPr>
        </p:nvSpPr>
        <p:spPr>
          <a:xfrm>
            <a:off x="311700" y="448225"/>
            <a:ext cx="8160900" cy="941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pl"/>
              <a:t>Friedrich Bergius</a:t>
            </a:r>
            <a:endParaRPr b="1"/>
          </a:p>
          <a:p>
            <a:pPr indent="0" lvl="0" marL="0" rtl="0" algn="ctr">
              <a:spcBef>
                <a:spcPts val="0"/>
              </a:spcBef>
              <a:spcAft>
                <a:spcPts val="0"/>
              </a:spcAft>
              <a:buClr>
                <a:schemeClr val="dk1"/>
              </a:buClr>
              <a:buSzPts val="1100"/>
              <a:buFont typeface="Arial"/>
              <a:buNone/>
            </a:pPr>
            <a:r>
              <a:rPr b="1" lang="pl"/>
              <a:t>Nagroda Nobla w dziedzinie chemii w 1931 r.</a:t>
            </a:r>
            <a:endParaRPr b="1"/>
          </a:p>
        </p:txBody>
      </p:sp>
      <p:pic>
        <p:nvPicPr>
          <p:cNvPr id="106" name="Google Shape;106;p22"/>
          <p:cNvPicPr preferRelativeResize="0"/>
          <p:nvPr/>
        </p:nvPicPr>
        <p:blipFill>
          <a:blip r:embed="rId3">
            <a:alphaModFix/>
          </a:blip>
          <a:stretch>
            <a:fillRect/>
          </a:stretch>
        </p:blipFill>
        <p:spPr>
          <a:xfrm>
            <a:off x="3238500" y="1512800"/>
            <a:ext cx="2667000" cy="32721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110" name="Shape 110"/>
        <p:cNvGrpSpPr/>
        <p:nvPr/>
      </p:nvGrpSpPr>
      <p:grpSpPr>
        <a:xfrm>
          <a:off x="0" y="0"/>
          <a:ext cx="0" cy="0"/>
          <a:chOff x="0" y="0"/>
          <a:chExt cx="0" cy="0"/>
        </a:xfrm>
      </p:grpSpPr>
      <p:sp>
        <p:nvSpPr>
          <p:cNvPr id="111" name="Google Shape;111;p23"/>
          <p:cNvSpPr txBox="1"/>
          <p:nvPr>
            <p:ph idx="4294967295" type="title"/>
          </p:nvPr>
        </p:nvSpPr>
        <p:spPr>
          <a:xfrm>
            <a:off x="311700" y="385525"/>
            <a:ext cx="8160900" cy="46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pl"/>
              <a:t>Zdjęcia:</a:t>
            </a:r>
            <a:endParaRPr b="1"/>
          </a:p>
        </p:txBody>
      </p:sp>
      <p:sp>
        <p:nvSpPr>
          <p:cNvPr id="112" name="Google Shape;112;p23"/>
          <p:cNvSpPr txBox="1"/>
          <p:nvPr>
            <p:ph idx="4294967295"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pl">
                <a:solidFill>
                  <a:srgbClr val="000000"/>
                </a:solidFill>
              </a:rPr>
              <a:t>slajd 4: Fundacja Akademii Nobla</a:t>
            </a:r>
            <a:endParaRPr>
              <a:solidFill>
                <a:srgbClr val="000000"/>
              </a:solidFill>
            </a:endParaRPr>
          </a:p>
          <a:p>
            <a:pPr indent="-342900" lvl="0" marL="457200" rtl="0" algn="l">
              <a:spcBef>
                <a:spcPts val="0"/>
              </a:spcBef>
              <a:spcAft>
                <a:spcPts val="0"/>
              </a:spcAft>
              <a:buClr>
                <a:srgbClr val="000000"/>
              </a:buClr>
              <a:buSzPts val="1800"/>
              <a:buChar char="●"/>
            </a:pPr>
            <a:r>
              <a:rPr lang="pl">
                <a:solidFill>
                  <a:srgbClr val="000000"/>
                </a:solidFill>
              </a:rPr>
              <a:t>slajd 7: </a:t>
            </a:r>
            <a:r>
              <a:rPr lang="pl">
                <a:solidFill>
                  <a:srgbClr val="000000"/>
                </a:solidFill>
              </a:rPr>
              <a:t>Fundacja Akademii Nobla</a:t>
            </a:r>
            <a:endParaRPr>
              <a:solidFill>
                <a:srgbClr val="000000"/>
              </a:solidFill>
            </a:endParaRPr>
          </a:p>
          <a:p>
            <a:pPr indent="-342900" lvl="0" marL="457200" rtl="0" algn="l">
              <a:spcBef>
                <a:spcPts val="0"/>
              </a:spcBef>
              <a:spcAft>
                <a:spcPts val="0"/>
              </a:spcAft>
              <a:buClr>
                <a:srgbClr val="000000"/>
              </a:buClr>
              <a:buSzPts val="1800"/>
              <a:buChar char="●"/>
            </a:pPr>
            <a:r>
              <a:rPr lang="pl">
                <a:solidFill>
                  <a:srgbClr val="000000"/>
                </a:solidFill>
              </a:rPr>
              <a:t>slajd 10: Fundacja Akademii Nobla</a:t>
            </a:r>
            <a:endParaRPr>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116" name="Shape 116"/>
        <p:cNvGrpSpPr/>
        <p:nvPr/>
      </p:nvGrpSpPr>
      <p:grpSpPr>
        <a:xfrm>
          <a:off x="0" y="0"/>
          <a:ext cx="0" cy="0"/>
          <a:chOff x="0" y="0"/>
          <a:chExt cx="0" cy="0"/>
        </a:xfrm>
      </p:grpSpPr>
      <p:sp>
        <p:nvSpPr>
          <p:cNvPr id="117" name="Google Shape;117;p24"/>
          <p:cNvSpPr txBox="1"/>
          <p:nvPr>
            <p:ph idx="4294967295" type="title"/>
          </p:nvPr>
        </p:nvSpPr>
        <p:spPr>
          <a:xfrm>
            <a:off x="311700" y="280250"/>
            <a:ext cx="8160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pl"/>
              <a:t>Bibliografia:</a:t>
            </a:r>
            <a:endParaRPr b="1"/>
          </a:p>
        </p:txBody>
      </p:sp>
      <p:sp>
        <p:nvSpPr>
          <p:cNvPr id="118" name="Google Shape;118;p24"/>
          <p:cNvSpPr txBox="1"/>
          <p:nvPr>
            <p:ph idx="4294967295"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000000"/>
              </a:buClr>
              <a:buSzPts val="1400"/>
              <a:buChar char="●"/>
            </a:pPr>
            <a:r>
              <a:rPr lang="pl" sz="1400">
                <a:solidFill>
                  <a:srgbClr val="000000"/>
                </a:solidFill>
                <a:highlight>
                  <a:srgbClr val="BF9000"/>
                </a:highlight>
              </a:rPr>
              <a:t>Ryszkowski Sz. </a:t>
            </a:r>
            <a:r>
              <a:rPr lang="pl" sz="1400">
                <a:solidFill>
                  <a:srgbClr val="000000"/>
                </a:solidFill>
                <a:highlight>
                  <a:srgbClr val="BF9000"/>
                </a:highlight>
              </a:rPr>
              <a:t>Ludzie kosmosu: Otto Stern (1918)</a:t>
            </a:r>
            <a:endParaRPr sz="1400">
              <a:solidFill>
                <a:srgbClr val="000000"/>
              </a:solidFill>
              <a:highlight>
                <a:srgbClr val="BF9000"/>
              </a:highlight>
            </a:endParaRPr>
          </a:p>
          <a:p>
            <a:pPr indent="-317500" lvl="0" marL="457200" rtl="0" algn="l">
              <a:spcBef>
                <a:spcPts val="0"/>
              </a:spcBef>
              <a:spcAft>
                <a:spcPts val="0"/>
              </a:spcAft>
              <a:buClr>
                <a:srgbClr val="000000"/>
              </a:buClr>
              <a:buSzPts val="1400"/>
              <a:buChar char="●"/>
            </a:pPr>
            <a:r>
              <a:rPr lang="pl" sz="1400">
                <a:solidFill>
                  <a:srgbClr val="000000"/>
                </a:solidFill>
                <a:highlight>
                  <a:srgbClr val="BF9000"/>
                </a:highlight>
              </a:rPr>
              <a:t>Diels O., Kurt Alder, Synthesen in der hydroaromatischen Reihe, „Liebigs Annalen”, 460, 1928, s. 98–122, DOI: 10.1002/jlac.19284600106 </a:t>
            </a:r>
            <a:endParaRPr sz="1400">
              <a:solidFill>
                <a:srgbClr val="000000"/>
              </a:solidFill>
              <a:highlight>
                <a:srgbClr val="BF9000"/>
              </a:highlight>
            </a:endParaRPr>
          </a:p>
          <a:p>
            <a:pPr indent="-317500" lvl="0" marL="457200" rtl="0" algn="l">
              <a:spcBef>
                <a:spcPts val="0"/>
              </a:spcBef>
              <a:spcAft>
                <a:spcPts val="0"/>
              </a:spcAft>
              <a:buClr>
                <a:srgbClr val="000000"/>
              </a:buClr>
              <a:buSzPts val="1400"/>
              <a:buChar char="●"/>
            </a:pPr>
            <a:r>
              <a:rPr lang="pl" sz="1400">
                <a:solidFill>
                  <a:srgbClr val="000000"/>
                </a:solidFill>
                <a:highlight>
                  <a:srgbClr val="BF9000"/>
                </a:highlight>
              </a:rPr>
              <a:t>Greiner P., Kurt Alder (1902–1958), chorzowski laureat Nagrody Nobla, Chorzów: Związek Górnośląski, 1998, ISBN 83-909487-0-2.</a:t>
            </a:r>
            <a:endParaRPr sz="1400">
              <a:solidFill>
                <a:srgbClr val="000000"/>
              </a:solidFill>
              <a:highlight>
                <a:srgbClr val="BF9000"/>
              </a:highlight>
            </a:endParaRPr>
          </a:p>
          <a:p>
            <a:pPr indent="-317500" lvl="0" marL="457200" rtl="0" algn="l">
              <a:spcBef>
                <a:spcPts val="0"/>
              </a:spcBef>
              <a:spcAft>
                <a:spcPts val="0"/>
              </a:spcAft>
              <a:buClr>
                <a:srgbClr val="000000"/>
              </a:buClr>
              <a:buSzPts val="1400"/>
              <a:buChar char="●"/>
            </a:pPr>
            <a:r>
              <a:rPr lang="pl" sz="1400">
                <a:solidFill>
                  <a:srgbClr val="000000"/>
                </a:solidFill>
                <a:highlight>
                  <a:srgbClr val="BF9000"/>
                </a:highlight>
              </a:rPr>
              <a:t>Otto Stern fizyka (1943). W: Nobliści związani z uniwersytetem we Wrocławiu [on-line]. Uniwersytet Wrocławski. [dostęp 2018-03-26]. </a:t>
            </a:r>
            <a:endParaRPr sz="1400">
              <a:solidFill>
                <a:srgbClr val="000000"/>
              </a:solidFill>
              <a:highlight>
                <a:srgbClr val="BF9000"/>
              </a:highlight>
            </a:endParaRPr>
          </a:p>
          <a:p>
            <a:pPr indent="-317500" lvl="0" marL="457200" rtl="0" algn="l">
              <a:spcBef>
                <a:spcPts val="0"/>
              </a:spcBef>
              <a:spcAft>
                <a:spcPts val="0"/>
              </a:spcAft>
              <a:buClr>
                <a:srgbClr val="000000"/>
              </a:buClr>
              <a:buSzPts val="1400"/>
              <a:buChar char="●"/>
            </a:pPr>
            <a:r>
              <a:rPr lang="pl" sz="1400">
                <a:solidFill>
                  <a:srgbClr val="000000"/>
                </a:solidFill>
                <a:highlight>
                  <a:srgbClr val="BF9000"/>
                </a:highlight>
              </a:rPr>
              <a:t>Otto Stern - Facts (ang.). W: The Nobel Prize in Physics 1943 [on-line]. Nobel Media AB. [dostęp 2014-03-05]., Biographical, Nobel Lecture, December 12, 1946, The Method of Molecular Rays</a:t>
            </a:r>
            <a:endParaRPr sz="1400">
              <a:solidFill>
                <a:srgbClr val="000000"/>
              </a:solidFill>
              <a:highlight>
                <a:srgbClr val="BF9000"/>
              </a:highlight>
            </a:endParaRPr>
          </a:p>
          <a:p>
            <a:pPr indent="-317500" lvl="0" marL="457200" rtl="0" algn="l">
              <a:spcBef>
                <a:spcPts val="0"/>
              </a:spcBef>
              <a:spcAft>
                <a:spcPts val="0"/>
              </a:spcAft>
              <a:buClr>
                <a:srgbClr val="000000"/>
              </a:buClr>
              <a:buSzPts val="1400"/>
              <a:buChar char="●"/>
            </a:pPr>
            <a:r>
              <a:rPr lang="pl" sz="1400">
                <a:solidFill>
                  <a:srgbClr val="000000"/>
                </a:solidFill>
                <a:highlight>
                  <a:srgbClr val="BF9000"/>
                </a:highlight>
              </a:rPr>
              <a:t>Friedrich Bergius (ang.). W: The Nobel Prize in Chemistry 1931 [on-line]. Nobel Media AB. [dostęp 2014-05-21].; Biographical. i Chemical Reactions under High Pressure. W: Nobel Lecture [on-line]. 21 maja 1932.</a:t>
            </a:r>
            <a:endParaRPr sz="1400">
              <a:solidFill>
                <a:srgbClr val="000000"/>
              </a:solidFill>
              <a:highlight>
                <a:srgbClr val="BF9000"/>
              </a:highlight>
            </a:endParaRPr>
          </a:p>
          <a:p>
            <a:pPr indent="-317500" lvl="0" marL="457200" rtl="0" algn="l">
              <a:lnSpc>
                <a:spcPct val="100000"/>
              </a:lnSpc>
              <a:spcBef>
                <a:spcPts val="0"/>
              </a:spcBef>
              <a:spcAft>
                <a:spcPts val="0"/>
              </a:spcAft>
              <a:buClr>
                <a:srgbClr val="000000"/>
              </a:buClr>
              <a:buSzPts val="1400"/>
              <a:buChar char="●"/>
            </a:pPr>
            <a:r>
              <a:rPr lang="pl" sz="1400">
                <a:solidFill>
                  <a:srgbClr val="000000"/>
                </a:solidFill>
                <a:highlight>
                  <a:srgbClr val="BF9000"/>
                </a:highlight>
              </a:rPr>
              <a:t> Friedrich Bergius (ang.). W: Notable Names Database (NNDB) [on-line]. [dostęp 2014-05-21].</a:t>
            </a:r>
            <a:endParaRPr sz="1400">
              <a:solidFill>
                <a:srgbClr val="000000"/>
              </a:solidFill>
              <a:highlight>
                <a:srgbClr val="BF9000"/>
              </a:highlight>
            </a:endParaRPr>
          </a:p>
          <a:p>
            <a:pPr indent="-317500" lvl="0" marL="457200" rtl="0" algn="l">
              <a:lnSpc>
                <a:spcPct val="100000"/>
              </a:lnSpc>
              <a:spcBef>
                <a:spcPts val="0"/>
              </a:spcBef>
              <a:spcAft>
                <a:spcPts val="0"/>
              </a:spcAft>
              <a:buClr>
                <a:srgbClr val="000000"/>
              </a:buClr>
              <a:buSzPts val="1400"/>
              <a:buChar char="●"/>
            </a:pPr>
            <a:r>
              <a:rPr lang="pl" sz="1400">
                <a:solidFill>
                  <a:srgbClr val="000000"/>
                </a:solidFill>
                <a:highlight>
                  <a:srgbClr val="BF9000"/>
                </a:highlight>
              </a:rPr>
              <a:t>Groggins P.H. i współautorzy: Procesy jednostkowe w syntezie organicznej. Warszawa: WNT, 1961, s. 528.</a:t>
            </a:r>
            <a:endParaRPr sz="1400">
              <a:solidFill>
                <a:srgbClr val="000000"/>
              </a:solidFill>
              <a:highlight>
                <a:srgbClr val="BF9000"/>
              </a:highlight>
            </a:endParaRPr>
          </a:p>
          <a:p>
            <a:pPr indent="0" lvl="0" marL="457200" rtl="0" algn="l">
              <a:spcBef>
                <a:spcPts val="1500"/>
              </a:spcBef>
              <a:spcAft>
                <a:spcPts val="0"/>
              </a:spcAft>
              <a:buNone/>
            </a:pPr>
            <a:r>
              <a:t/>
            </a:r>
            <a:endParaRPr b="1" sz="2300">
              <a:solidFill>
                <a:srgbClr val="363D43"/>
              </a:solidFill>
              <a:latin typeface="Verdana"/>
              <a:ea typeface="Verdana"/>
              <a:cs typeface="Verdana"/>
              <a:sym typeface="Verdana"/>
            </a:endParaRPr>
          </a:p>
          <a:p>
            <a:pPr indent="0" lvl="0" marL="457200" rtl="0" algn="l">
              <a:spcBef>
                <a:spcPts val="15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59" name="Shape 59"/>
        <p:cNvGrpSpPr/>
        <p:nvPr/>
      </p:nvGrpSpPr>
      <p:grpSpPr>
        <a:xfrm>
          <a:off x="0" y="0"/>
          <a:ext cx="0" cy="0"/>
          <a:chOff x="0" y="0"/>
          <a:chExt cx="0" cy="0"/>
        </a:xfrm>
      </p:grpSpPr>
      <p:sp>
        <p:nvSpPr>
          <p:cNvPr id="60" name="Google Shape;60;p14"/>
          <p:cNvSpPr txBox="1"/>
          <p:nvPr>
            <p:ph idx="4294967295" type="title"/>
          </p:nvPr>
        </p:nvSpPr>
        <p:spPr>
          <a:xfrm>
            <a:off x="311700" y="2802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pl"/>
              <a:t>Otto Stern</a:t>
            </a:r>
            <a:endParaRPr b="1"/>
          </a:p>
        </p:txBody>
      </p:sp>
      <p:sp>
        <p:nvSpPr>
          <p:cNvPr id="61" name="Google Shape;61;p14"/>
          <p:cNvSpPr txBox="1"/>
          <p:nvPr>
            <p:ph idx="4294967295"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ur. 17 lutego 1888 r. w Żorach</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zm. 17 sierpnia 1969 r.w Berkeley w stanie Kalifornia</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niemiecki fizyk</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wnuk bogatego kupca żydowskiego, właściciela żorskiego młyna</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w 1982 r. przeniósł się z rodziną  do Wrocławia</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w 1912 r. uzyskał tytuł doktora chemii fizycznej na Uniwersytecie Wrocławskim</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podążając za Albertem Einsteinem, udał się na Uniwersytet Karola w Pradze, a rok później na Politechnikę w Zurychu</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tytuł doktora chemii fizycznej na Uniwersytecie Wrocławskim w roku 1912 r.</a:t>
            </a:r>
            <a:r>
              <a:rPr baseline="30000" lang="pl">
                <a:solidFill>
                  <a:srgbClr val="000000"/>
                </a:solidFill>
                <a:highlight>
                  <a:srgbClr val="BF9000"/>
                </a:highlight>
              </a:rPr>
              <a:t> </a:t>
            </a:r>
            <a:endParaRPr baseline="300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jego rozprawa doktorska dotyczyła ciśnienia osmotycznego dwutlenku węgla w stężonych roztworach. Miała charakter zarówno praktyczny, jak też i teoretyczny. </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sam siebie określił jako „teoretyka doświadczalnego”</a:t>
            </a:r>
            <a:endParaRPr sz="1700">
              <a:solidFill>
                <a:srgbClr val="000000"/>
              </a:solidFill>
              <a:highlight>
                <a:srgbClr val="BF9000"/>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65" name="Shape 65"/>
        <p:cNvGrpSpPr/>
        <p:nvPr/>
      </p:nvGrpSpPr>
      <p:grpSpPr>
        <a:xfrm>
          <a:off x="0" y="0"/>
          <a:ext cx="0" cy="0"/>
          <a:chOff x="0" y="0"/>
          <a:chExt cx="0" cy="0"/>
        </a:xfrm>
      </p:grpSpPr>
      <p:sp>
        <p:nvSpPr>
          <p:cNvPr id="66" name="Google Shape;66;p15"/>
          <p:cNvSpPr txBox="1"/>
          <p:nvPr>
            <p:ph idx="4294967295" type="body"/>
          </p:nvPr>
        </p:nvSpPr>
        <p:spPr>
          <a:xfrm>
            <a:off x="311700" y="573600"/>
            <a:ext cx="8520600" cy="3995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rgbClr val="000000"/>
              </a:buClr>
              <a:buSzPts val="1600"/>
              <a:buChar char="●"/>
            </a:pPr>
            <a:r>
              <a:rPr lang="pl" sz="1600">
                <a:solidFill>
                  <a:srgbClr val="000000"/>
                </a:solidFill>
                <a:highlight>
                  <a:srgbClr val="BF9000"/>
                </a:highlight>
              </a:rPr>
              <a:t>w czasie I  wojny światowej służył w różnych jednostkach technicznych armii pruskiej</a:t>
            </a:r>
            <a:endParaRPr sz="1600">
              <a:solidFill>
                <a:srgbClr val="000000"/>
              </a:solidFill>
              <a:highlight>
                <a:srgbClr val="BF9000"/>
              </a:highlight>
            </a:endParaRPr>
          </a:p>
          <a:p>
            <a:pPr indent="-330200" lvl="0" marL="457200" rtl="0" algn="l">
              <a:spcBef>
                <a:spcPts val="0"/>
              </a:spcBef>
              <a:spcAft>
                <a:spcPts val="0"/>
              </a:spcAft>
              <a:buClr>
                <a:srgbClr val="000000"/>
              </a:buClr>
              <a:buSzPts val="1600"/>
              <a:buChar char="●"/>
            </a:pPr>
            <a:r>
              <a:rPr lang="pl" sz="1600">
                <a:solidFill>
                  <a:srgbClr val="000000"/>
                </a:solidFill>
                <a:highlight>
                  <a:srgbClr val="BF9000"/>
                </a:highlight>
              </a:rPr>
              <a:t>po klęsce Cesarstwa Niemieckiego przeniósł się do Frankfurtu</a:t>
            </a:r>
            <a:endParaRPr sz="1600">
              <a:solidFill>
                <a:srgbClr val="000000"/>
              </a:solidFill>
              <a:highlight>
                <a:srgbClr val="BF9000"/>
              </a:highlight>
            </a:endParaRPr>
          </a:p>
          <a:p>
            <a:pPr indent="-330200" lvl="0" marL="457200" rtl="0" algn="l">
              <a:spcBef>
                <a:spcPts val="0"/>
              </a:spcBef>
              <a:spcAft>
                <a:spcPts val="0"/>
              </a:spcAft>
              <a:buClr>
                <a:srgbClr val="000000"/>
              </a:buClr>
              <a:buSzPts val="1600"/>
              <a:buChar char="●"/>
            </a:pPr>
            <a:r>
              <a:rPr lang="pl" sz="1600">
                <a:solidFill>
                  <a:srgbClr val="000000"/>
                </a:solidFill>
                <a:highlight>
                  <a:srgbClr val="BF9000"/>
                </a:highlight>
              </a:rPr>
              <a:t>w 1921 r. otrzymał stanowisko profesora fizyki teoretycznej na Uniwersytecie w Rostocku</a:t>
            </a:r>
            <a:endParaRPr sz="1600">
              <a:solidFill>
                <a:srgbClr val="000000"/>
              </a:solidFill>
              <a:highlight>
                <a:srgbClr val="BF9000"/>
              </a:highlight>
            </a:endParaRPr>
          </a:p>
          <a:p>
            <a:pPr indent="-330200" lvl="0" marL="457200" rtl="0" algn="l">
              <a:spcBef>
                <a:spcPts val="0"/>
              </a:spcBef>
              <a:spcAft>
                <a:spcPts val="0"/>
              </a:spcAft>
              <a:buClr>
                <a:srgbClr val="000000"/>
              </a:buClr>
              <a:buSzPts val="1600"/>
              <a:buChar char="●"/>
            </a:pPr>
            <a:r>
              <a:rPr lang="pl" sz="1600">
                <a:solidFill>
                  <a:srgbClr val="000000"/>
                </a:solidFill>
                <a:highlight>
                  <a:srgbClr val="BF9000"/>
                </a:highlight>
              </a:rPr>
              <a:t>w 1923 r. objął stanowisko dyrektora w nowo powstałym Instytucie Chemii Fizycznej na Uniwersytecie w Hamburgu</a:t>
            </a:r>
            <a:endParaRPr sz="1600">
              <a:solidFill>
                <a:srgbClr val="000000"/>
              </a:solidFill>
              <a:highlight>
                <a:srgbClr val="BF9000"/>
              </a:highlight>
            </a:endParaRPr>
          </a:p>
          <a:p>
            <a:pPr indent="-330200" lvl="0" marL="457200" rtl="0" algn="l">
              <a:spcBef>
                <a:spcPts val="0"/>
              </a:spcBef>
              <a:spcAft>
                <a:spcPts val="0"/>
              </a:spcAft>
              <a:buClr>
                <a:srgbClr val="000000"/>
              </a:buClr>
              <a:buSzPts val="1600"/>
              <a:buChar char="●"/>
            </a:pPr>
            <a:r>
              <a:rPr lang="pl" sz="1600">
                <a:solidFill>
                  <a:srgbClr val="000000"/>
                </a:solidFill>
                <a:highlight>
                  <a:srgbClr val="BF9000"/>
                </a:highlight>
              </a:rPr>
              <a:t>w 1922 r.wraz z Walterem Gerlachem przeprowadził eksperyment zwany „doświadczeniem Sterna-Gerlacha”, dzięki któremu doświadczalnie udowodnili kwantowanie momentu pędu, przyczynił się do rozwoju młodej fizyki kwantowej</a:t>
            </a:r>
            <a:endParaRPr sz="1600">
              <a:solidFill>
                <a:srgbClr val="000000"/>
              </a:solidFill>
              <a:highlight>
                <a:srgbClr val="BF9000"/>
              </a:highlight>
            </a:endParaRPr>
          </a:p>
          <a:p>
            <a:pPr indent="-330200" lvl="0" marL="457200" rtl="0" algn="l">
              <a:spcBef>
                <a:spcPts val="0"/>
              </a:spcBef>
              <a:spcAft>
                <a:spcPts val="0"/>
              </a:spcAft>
              <a:buClr>
                <a:srgbClr val="000000"/>
              </a:buClr>
              <a:buSzPts val="1600"/>
              <a:buChar char="●"/>
            </a:pPr>
            <a:r>
              <a:rPr lang="pl" sz="1600">
                <a:solidFill>
                  <a:srgbClr val="000000"/>
                </a:solidFill>
                <a:highlight>
                  <a:srgbClr val="BF9000"/>
                </a:highlight>
              </a:rPr>
              <a:t>w 1933 r., ze względu na częściowe korzenie żydowskie, wyemigrował do USA</a:t>
            </a:r>
            <a:endParaRPr sz="1600">
              <a:solidFill>
                <a:srgbClr val="000000"/>
              </a:solidFill>
              <a:highlight>
                <a:srgbClr val="BF9000"/>
              </a:highlight>
            </a:endParaRPr>
          </a:p>
          <a:p>
            <a:pPr indent="-330200" lvl="0" marL="457200" rtl="0" algn="l">
              <a:spcBef>
                <a:spcPts val="0"/>
              </a:spcBef>
              <a:spcAft>
                <a:spcPts val="0"/>
              </a:spcAft>
              <a:buClr>
                <a:srgbClr val="000000"/>
              </a:buClr>
              <a:buSzPts val="1600"/>
              <a:buChar char="●"/>
            </a:pPr>
            <a:r>
              <a:rPr lang="pl" sz="1600">
                <a:solidFill>
                  <a:srgbClr val="000000"/>
                </a:solidFill>
                <a:highlight>
                  <a:srgbClr val="BF9000"/>
                </a:highlight>
              </a:rPr>
              <a:t>do 1945 r. był profesorem na Carnegie Institute of Technology w Pittsburgu. Tam przystąpił do budowy laboratorium molekularnego</a:t>
            </a:r>
            <a:endParaRPr sz="1600">
              <a:solidFill>
                <a:srgbClr val="000000"/>
              </a:solidFill>
              <a:highlight>
                <a:srgbClr val="BF9000"/>
              </a:highlight>
            </a:endParaRPr>
          </a:p>
          <a:p>
            <a:pPr indent="-330200" lvl="0" marL="457200" rtl="0" algn="l">
              <a:spcBef>
                <a:spcPts val="0"/>
              </a:spcBef>
              <a:spcAft>
                <a:spcPts val="0"/>
              </a:spcAft>
              <a:buClr>
                <a:srgbClr val="000000"/>
              </a:buClr>
              <a:buSzPts val="1600"/>
              <a:buChar char="●"/>
            </a:pPr>
            <a:r>
              <a:rPr lang="pl" sz="1600">
                <a:solidFill>
                  <a:srgbClr val="000000"/>
                </a:solidFill>
                <a:highlight>
                  <a:srgbClr val="BF9000"/>
                </a:highlight>
              </a:rPr>
              <a:t>1943 r. przyniósł Sternowi Nobla z fizyki W uznaniu jego wkładu w rozwój metody wiązki molekularnej i jego odkrycia momentu magnetycznego protonu.</a:t>
            </a:r>
            <a:endParaRPr sz="1600">
              <a:solidFill>
                <a:srgbClr val="000000"/>
              </a:solidFill>
              <a:highlight>
                <a:srgbClr val="BF9000"/>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70" name="Shape 70"/>
        <p:cNvGrpSpPr/>
        <p:nvPr/>
      </p:nvGrpSpPr>
      <p:grpSpPr>
        <a:xfrm>
          <a:off x="0" y="0"/>
          <a:ext cx="0" cy="0"/>
          <a:chOff x="0" y="0"/>
          <a:chExt cx="0" cy="0"/>
        </a:xfrm>
      </p:grpSpPr>
      <p:sp>
        <p:nvSpPr>
          <p:cNvPr id="71" name="Google Shape;71;p16"/>
          <p:cNvSpPr txBox="1"/>
          <p:nvPr>
            <p:ph idx="4294967295" type="title"/>
          </p:nvPr>
        </p:nvSpPr>
        <p:spPr>
          <a:xfrm>
            <a:off x="311700" y="280250"/>
            <a:ext cx="81609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pl"/>
              <a:t>Otto Stern</a:t>
            </a:r>
            <a:endParaRPr b="1"/>
          </a:p>
          <a:p>
            <a:pPr indent="0" lvl="0" marL="0" rtl="0" algn="ctr">
              <a:spcBef>
                <a:spcPts val="0"/>
              </a:spcBef>
              <a:spcAft>
                <a:spcPts val="0"/>
              </a:spcAft>
              <a:buNone/>
            </a:pPr>
            <a:r>
              <a:rPr b="1" lang="pl"/>
              <a:t>Nagroda Nobla w dziedzinie fizyki w 1943 r.</a:t>
            </a:r>
            <a:endParaRPr b="1"/>
          </a:p>
        </p:txBody>
      </p:sp>
      <p:pic>
        <p:nvPicPr>
          <p:cNvPr id="72" name="Google Shape;72;p16"/>
          <p:cNvPicPr preferRelativeResize="0"/>
          <p:nvPr/>
        </p:nvPicPr>
        <p:blipFill>
          <a:blip r:embed="rId3">
            <a:alphaModFix/>
          </a:blip>
          <a:stretch>
            <a:fillRect/>
          </a:stretch>
        </p:blipFill>
        <p:spPr>
          <a:xfrm>
            <a:off x="3394525" y="1428750"/>
            <a:ext cx="2087475" cy="2821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76" name="Shape 76"/>
        <p:cNvGrpSpPr/>
        <p:nvPr/>
      </p:nvGrpSpPr>
      <p:grpSpPr>
        <a:xfrm>
          <a:off x="0" y="0"/>
          <a:ext cx="0" cy="0"/>
          <a:chOff x="0" y="0"/>
          <a:chExt cx="0" cy="0"/>
        </a:xfrm>
      </p:grpSpPr>
      <p:sp>
        <p:nvSpPr>
          <p:cNvPr id="77" name="Google Shape;77;p17"/>
          <p:cNvSpPr txBox="1"/>
          <p:nvPr>
            <p:ph idx="4294967295" type="title"/>
          </p:nvPr>
        </p:nvSpPr>
        <p:spPr>
          <a:xfrm>
            <a:off x="311700" y="280250"/>
            <a:ext cx="81609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pl"/>
              <a:t>Kurt Alder</a:t>
            </a:r>
            <a:endParaRPr b="1"/>
          </a:p>
        </p:txBody>
      </p:sp>
      <p:sp>
        <p:nvSpPr>
          <p:cNvPr id="78" name="Google Shape;78;p17"/>
          <p:cNvSpPr txBox="1"/>
          <p:nvPr>
            <p:ph idx="4294967295" type="body"/>
          </p:nvPr>
        </p:nvSpPr>
        <p:spPr>
          <a:xfrm>
            <a:off x="311700" y="977925"/>
            <a:ext cx="8520600" cy="3591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pl">
                <a:solidFill>
                  <a:srgbClr val="000000"/>
                </a:solidFill>
                <a:highlight>
                  <a:srgbClr val="BF9000"/>
                </a:highlight>
              </a:rPr>
              <a:t>ur. 10 lipca 1902 r.  w Königshütte (obecnie Chorzów) </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zm. 20 czerwca 1958 r. w Kolonii</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profesor nauk chemicznych</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rodzice Kurta posiadali pochodzenie chłopskie </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ojciec zajmował stanowisko nauczyciela mianowanego początkowo w szkole powszechnej nr III, a następnie nr V w Królewskiej Hucie</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studiował na Uniwersytecie Chrystiana Albrechta w Kilonii  i w 1924 r. uzyskał absolutorium</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zwrócił na siebie uwagę dyrektora Instytutu Chemii Ottona Dielsa. Diels prowadził wtedy badania nad reakcją addycji estrów kwasu azodikarboksylowego do związków nienasyconych. Alder efekt swoich badań pod kierunkiem Dielsa uwieńczył pracą doktorską</a:t>
            </a:r>
            <a:endParaRPr>
              <a:solidFill>
                <a:srgbClr val="000000"/>
              </a:solidFill>
              <a:highlight>
                <a:srgbClr val="BF9000"/>
              </a:highlight>
            </a:endParaRPr>
          </a:p>
          <a:p>
            <a:pPr indent="0" lvl="0" marL="457200" rtl="0" algn="l">
              <a:spcBef>
                <a:spcPts val="1200"/>
              </a:spcBef>
              <a:spcAft>
                <a:spcPts val="1200"/>
              </a:spcAft>
              <a:buNone/>
            </a:pPr>
            <a:r>
              <a:t/>
            </a:r>
            <a:endParaRPr>
              <a:solidFill>
                <a:srgbClr val="202122"/>
              </a:solidFill>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82" name="Shape 82"/>
        <p:cNvGrpSpPr/>
        <p:nvPr/>
      </p:nvGrpSpPr>
      <p:grpSpPr>
        <a:xfrm>
          <a:off x="0" y="0"/>
          <a:ext cx="0" cy="0"/>
          <a:chOff x="0" y="0"/>
          <a:chExt cx="0" cy="0"/>
        </a:xfrm>
      </p:grpSpPr>
      <p:sp>
        <p:nvSpPr>
          <p:cNvPr id="83" name="Google Shape;83;p18"/>
          <p:cNvSpPr txBox="1"/>
          <p:nvPr>
            <p:ph idx="4294967295" type="body"/>
          </p:nvPr>
        </p:nvSpPr>
        <p:spPr>
          <a:xfrm>
            <a:off x="311700" y="780450"/>
            <a:ext cx="8520600" cy="3788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pl">
                <a:solidFill>
                  <a:srgbClr val="000000"/>
                </a:solidFill>
                <a:highlight>
                  <a:srgbClr val="BF9000"/>
                </a:highlight>
              </a:rPr>
              <a:t>po raz pierwszy pojawiło się pojęcie syntezy dienowej, obecnie znanej pod nazwą reakcji Dielsa-Aldera, pierwszy przykład procesu chemicznego zachodzącego z mechanizmem skoordynowanej cykloaddycji.</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w 1930 r. habilitował się na wydziale filozoficznym Uniwersytetu Kilońskiego</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w 1934 r. premier Prus Hermann Göring mianował go profesorem nadzwyczajnym</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w 1950 r. otrzymał wraz z Ottonem Dielsem Nagrodę Nobla za odkrycie syntezy dienowej</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w 1979 r. na cześć Kurta Aldera jeden z kraterów na Księżycu został oficjalnie nazwany „Alder”. W roku 2006 krater towarzyszący otrzymał nazwę „Alder E”</a:t>
            </a:r>
            <a:endParaRPr>
              <a:solidFill>
                <a:srgbClr val="000000"/>
              </a:solidFill>
              <a:highlight>
                <a:srgbClr val="BF9000"/>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87" name="Shape 87"/>
        <p:cNvGrpSpPr/>
        <p:nvPr/>
      </p:nvGrpSpPr>
      <p:grpSpPr>
        <a:xfrm>
          <a:off x="0" y="0"/>
          <a:ext cx="0" cy="0"/>
          <a:chOff x="0" y="0"/>
          <a:chExt cx="0" cy="0"/>
        </a:xfrm>
      </p:grpSpPr>
      <p:sp>
        <p:nvSpPr>
          <p:cNvPr id="88" name="Google Shape;88;p19"/>
          <p:cNvSpPr txBox="1"/>
          <p:nvPr>
            <p:ph idx="4294967295" type="title"/>
          </p:nvPr>
        </p:nvSpPr>
        <p:spPr>
          <a:xfrm>
            <a:off x="311700" y="280250"/>
            <a:ext cx="81609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pl"/>
              <a:t>Kurt Alder</a:t>
            </a:r>
            <a:endParaRPr b="1"/>
          </a:p>
          <a:p>
            <a:pPr indent="0" lvl="0" marL="0" rtl="0" algn="ctr">
              <a:spcBef>
                <a:spcPts val="0"/>
              </a:spcBef>
              <a:spcAft>
                <a:spcPts val="0"/>
              </a:spcAft>
              <a:buNone/>
            </a:pPr>
            <a:r>
              <a:rPr b="1" lang="pl"/>
              <a:t>Nagroda Nobla w dziedzinie chemii w 1950 r.</a:t>
            </a:r>
            <a:r>
              <a:rPr lang="pl"/>
              <a:t> </a:t>
            </a:r>
            <a:endParaRPr/>
          </a:p>
          <a:p>
            <a:pPr indent="0" lvl="0" marL="0" rtl="0" algn="l">
              <a:spcBef>
                <a:spcPts val="0"/>
              </a:spcBef>
              <a:spcAft>
                <a:spcPts val="0"/>
              </a:spcAft>
              <a:buNone/>
            </a:pPr>
            <a:r>
              <a:t/>
            </a:r>
            <a:endParaRPr/>
          </a:p>
          <a:p>
            <a:pPr indent="0" lvl="0" marL="0" rtl="0" algn="l">
              <a:spcBef>
                <a:spcPts val="0"/>
              </a:spcBef>
              <a:spcAft>
                <a:spcPts val="0"/>
              </a:spcAft>
              <a:buNone/>
            </a:pPr>
            <a:r>
              <a:rPr lang="pl"/>
              <a:t> </a:t>
            </a:r>
            <a:endParaRPr/>
          </a:p>
        </p:txBody>
      </p:sp>
      <p:pic>
        <p:nvPicPr>
          <p:cNvPr id="89" name="Google Shape;89;p19"/>
          <p:cNvPicPr preferRelativeResize="0"/>
          <p:nvPr/>
        </p:nvPicPr>
        <p:blipFill>
          <a:blip r:embed="rId3">
            <a:alphaModFix/>
          </a:blip>
          <a:stretch>
            <a:fillRect/>
          </a:stretch>
        </p:blipFill>
        <p:spPr>
          <a:xfrm>
            <a:off x="3534041" y="1522775"/>
            <a:ext cx="1938584" cy="27368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93" name="Shape 93"/>
        <p:cNvGrpSpPr/>
        <p:nvPr/>
      </p:nvGrpSpPr>
      <p:grpSpPr>
        <a:xfrm>
          <a:off x="0" y="0"/>
          <a:ext cx="0" cy="0"/>
          <a:chOff x="0" y="0"/>
          <a:chExt cx="0" cy="0"/>
        </a:xfrm>
      </p:grpSpPr>
      <p:sp>
        <p:nvSpPr>
          <p:cNvPr id="94" name="Google Shape;94;p20"/>
          <p:cNvSpPr txBox="1"/>
          <p:nvPr>
            <p:ph type="title"/>
          </p:nvPr>
        </p:nvSpPr>
        <p:spPr>
          <a:xfrm>
            <a:off x="311700" y="280250"/>
            <a:ext cx="81609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pl"/>
              <a:t>Friedrich</a:t>
            </a:r>
            <a:r>
              <a:rPr b="1" lang="pl"/>
              <a:t> Bergius</a:t>
            </a:r>
            <a:endParaRPr b="1"/>
          </a:p>
        </p:txBody>
      </p:sp>
      <p:sp>
        <p:nvSpPr>
          <p:cNvPr id="95" name="Google Shape;95;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Char char="●"/>
            </a:pPr>
            <a:r>
              <a:rPr lang="pl">
                <a:solidFill>
                  <a:srgbClr val="000000"/>
                </a:solidFill>
                <a:highlight>
                  <a:srgbClr val="BF9000"/>
                </a:highlight>
              </a:rPr>
              <a:t>ur. 11 października 1884 r. w Złotnikach, ( </a:t>
            </a:r>
            <a:r>
              <a:rPr i="1" lang="pl">
                <a:solidFill>
                  <a:srgbClr val="000000"/>
                </a:solidFill>
                <a:highlight>
                  <a:srgbClr val="BF9000"/>
                </a:highlight>
              </a:rPr>
              <a:t>Goldschmieden</a:t>
            </a:r>
            <a:r>
              <a:rPr lang="pl">
                <a:solidFill>
                  <a:srgbClr val="000000"/>
                </a:solidFill>
                <a:highlight>
                  <a:srgbClr val="BF9000"/>
                </a:highlight>
              </a:rPr>
              <a:t> ) w Niemczech</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zm. 30 marca 1949 r. w Buenos Aires</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niemiecki chemik technolog</a:t>
            </a:r>
            <a:endParaRPr>
              <a:solidFill>
                <a:srgbClr val="000000"/>
              </a:solidFill>
              <a:highlight>
                <a:srgbClr val="BF9000"/>
              </a:highlight>
            </a:endParaRPr>
          </a:p>
          <a:p>
            <a:pPr indent="-342900" lvl="0" marL="457200" rtl="0" algn="l">
              <a:spcBef>
                <a:spcPts val="0"/>
              </a:spcBef>
              <a:spcAft>
                <a:spcPts val="0"/>
              </a:spcAft>
              <a:buClr>
                <a:srgbClr val="000000"/>
              </a:buClr>
              <a:buSzPts val="1800"/>
              <a:buChar char="●"/>
            </a:pPr>
            <a:r>
              <a:rPr lang="pl">
                <a:solidFill>
                  <a:srgbClr val="000000"/>
                </a:solidFill>
                <a:highlight>
                  <a:srgbClr val="BF9000"/>
                </a:highlight>
              </a:rPr>
              <a:t>był potomkiem szanowanej rodziny naukowców, przemysłowców (jego dziadek był profesorem ekonomii), synem Henryka Bergiusa, chemika i przemysłowca, właściciela fabryki chemicznej w Goldschmieden i twórcy oryginalnej metody produkcji tlenku glinu (z jego zakładu pochodził surowiec użyty do pierwszej produkcji metalicznego aluminium) </a:t>
            </a:r>
            <a:endParaRPr>
              <a:solidFill>
                <a:srgbClr val="000000"/>
              </a:solidFill>
              <a:highlight>
                <a:srgbClr val="BF9000"/>
              </a:highlight>
            </a:endParaRPr>
          </a:p>
          <a:p>
            <a:pPr indent="-342900" lvl="0" marL="457200" rtl="0" algn="l">
              <a:spcBef>
                <a:spcPts val="0"/>
              </a:spcBef>
              <a:spcAft>
                <a:spcPts val="0"/>
              </a:spcAft>
              <a:buSzPts val="1800"/>
              <a:buChar char="●"/>
            </a:pPr>
            <a:r>
              <a:rPr lang="pl">
                <a:solidFill>
                  <a:srgbClr val="000000"/>
                </a:solidFill>
                <a:highlight>
                  <a:srgbClr val="BF9000"/>
                </a:highlight>
              </a:rPr>
              <a:t>F,Bergius zdobywał wiedzę praktyczną w dziedzinie technologii chemicznej w fabryce ojca</a:t>
            </a:r>
            <a:r>
              <a:rPr lang="pl">
                <a:solidFill>
                  <a:srgbClr val="202122"/>
                </a:solidFill>
                <a:highlight>
                  <a:srgbClr val="BF9000"/>
                </a:highlight>
              </a:rPr>
              <a:t>.</a:t>
            </a:r>
            <a:endParaRPr>
              <a:solidFill>
                <a:srgbClr val="202122"/>
              </a:solidFill>
              <a:highlight>
                <a:srgbClr val="BF9000"/>
              </a:highlight>
            </a:endParaRPr>
          </a:p>
          <a:p>
            <a:pPr indent="0" lvl="0" marL="457200" rtl="0" algn="l">
              <a:spcBef>
                <a:spcPts val="1200"/>
              </a:spcBef>
              <a:spcAft>
                <a:spcPts val="1200"/>
              </a:spcAft>
              <a:buNone/>
            </a:pPr>
            <a:r>
              <a:t/>
            </a:r>
            <a:endParaRPr sz="1200">
              <a:solidFill>
                <a:srgbClr val="202122"/>
              </a:solidFill>
              <a:highlight>
                <a:srgbClr val="FFFFFF"/>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F9000"/>
        </a:solidFill>
      </p:bgPr>
    </p:bg>
    <p:spTree>
      <p:nvGrpSpPr>
        <p:cNvPr id="99" name="Shape 99"/>
        <p:cNvGrpSpPr/>
        <p:nvPr/>
      </p:nvGrpSpPr>
      <p:grpSpPr>
        <a:xfrm>
          <a:off x="0" y="0"/>
          <a:ext cx="0" cy="0"/>
          <a:chOff x="0" y="0"/>
          <a:chExt cx="0" cy="0"/>
        </a:xfrm>
      </p:grpSpPr>
      <p:sp>
        <p:nvSpPr>
          <p:cNvPr id="100" name="Google Shape;100;p21"/>
          <p:cNvSpPr txBox="1"/>
          <p:nvPr>
            <p:ph idx="4294967295" type="body"/>
          </p:nvPr>
        </p:nvSpPr>
        <p:spPr>
          <a:xfrm>
            <a:off x="311700" y="526575"/>
            <a:ext cx="8520600" cy="40422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pracę doktorską o absolutnym kwasie siarkowym jako rozpuszczalniku obronił Uniwersytecie Lipskim</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zajmował się przebiegiem reakcji w fazie gazowej, początkowo głównie problemom syntezy amoniaku z wodoru i azotu </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opracował własną metodykę laboratoryjnych badań procesów wysokociśnieniowych (pod ciśnieniem do 300 atmosfer) </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w latach 1912–1913 dokonał  odkrycia, dotyczącego procesów upłynniania węgla   i ciężkich olei (oleje mineralne, mazut, olej napędowy) metodą uwodornienia</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zajmował się procesami scukrzania drewna (hydroliza celulozy, „metoda Hägglunda-Bergiusa”)</a:t>
            </a:r>
            <a:r>
              <a:rPr baseline="30000" lang="pl" sz="1700">
                <a:solidFill>
                  <a:srgbClr val="000000"/>
                </a:solidFill>
                <a:highlight>
                  <a:srgbClr val="BF9000"/>
                </a:highlight>
              </a:rPr>
              <a:t> </a:t>
            </a:r>
            <a:r>
              <a:rPr lang="pl" sz="1700">
                <a:solidFill>
                  <a:srgbClr val="000000"/>
                </a:solidFill>
                <a:highlight>
                  <a:srgbClr val="BF9000"/>
                </a:highlight>
              </a:rPr>
              <a:t>oraz otrzymywania fenolu z chlorobenzenu i glikolu z etylenu</a:t>
            </a:r>
            <a:endParaRPr sz="1700">
              <a:solidFill>
                <a:srgbClr val="000000"/>
              </a:solidFill>
              <a:highlight>
                <a:srgbClr val="BF9000"/>
              </a:highlight>
            </a:endParaRPr>
          </a:p>
          <a:p>
            <a:pPr indent="-336550" lvl="0" marL="457200" rtl="0" algn="l">
              <a:spcBef>
                <a:spcPts val="0"/>
              </a:spcBef>
              <a:spcAft>
                <a:spcPts val="0"/>
              </a:spcAft>
              <a:buClr>
                <a:srgbClr val="000000"/>
              </a:buClr>
              <a:buSzPts val="1700"/>
              <a:buChar char="●"/>
            </a:pPr>
            <a:r>
              <a:rPr lang="pl" sz="1700">
                <a:solidFill>
                  <a:srgbClr val="000000"/>
                </a:solidFill>
                <a:highlight>
                  <a:srgbClr val="BF9000"/>
                </a:highlight>
              </a:rPr>
              <a:t>za opracowanie i rozwój technologii bezpośredniego uwodorniania węgla F. Bergius otrzymał Nagrodę Nobla w roku 1931</a:t>
            </a:r>
            <a:endParaRPr sz="1700">
              <a:solidFill>
                <a:srgbClr val="000000"/>
              </a:solidFill>
              <a:highlight>
                <a:srgbClr val="BF9000"/>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